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80" r:id="rId8"/>
    <p:sldMasterId id="2147483794" r:id="rId9"/>
  </p:sldMasterIdLst>
  <p:notesMasterIdLst>
    <p:notesMasterId r:id="rId39"/>
  </p:notesMasterIdLst>
  <p:handoutMasterIdLst>
    <p:handoutMasterId r:id="rId40"/>
  </p:handoutMasterIdLst>
  <p:sldIdLst>
    <p:sldId id="257" r:id="rId10"/>
    <p:sldId id="258" r:id="rId11"/>
    <p:sldId id="259" r:id="rId12"/>
    <p:sldId id="260" r:id="rId13"/>
    <p:sldId id="296" r:id="rId14"/>
    <p:sldId id="297" r:id="rId15"/>
    <p:sldId id="299" r:id="rId16"/>
    <p:sldId id="266" r:id="rId17"/>
    <p:sldId id="302" r:id="rId18"/>
    <p:sldId id="267" r:id="rId19"/>
    <p:sldId id="303" r:id="rId20"/>
    <p:sldId id="304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1" r:id="rId32"/>
    <p:sldId id="307" r:id="rId33"/>
    <p:sldId id="308" r:id="rId34"/>
    <p:sldId id="305" r:id="rId35"/>
    <p:sldId id="306" r:id="rId36"/>
    <p:sldId id="292" r:id="rId37"/>
    <p:sldId id="293" r:id="rId3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96" autoAdjust="0"/>
    <p:restoredTop sz="94660"/>
  </p:normalViewPr>
  <p:slideViewPr>
    <p:cSldViewPr>
      <p:cViewPr>
        <p:scale>
          <a:sx n="80" d="100"/>
          <a:sy n="80" d="100"/>
        </p:scale>
        <p:origin x="-168" y="-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E678975-26D3-4762-B7DA-BBCE8C71287E}" type="datetimeFigureOut">
              <a:rPr lang="en-US" smtClean="0"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0C6B6DF-D32C-4807-B99B-424F9FA5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0798ABC-C237-419B-A1F3-07BA50595450}" type="datetimeFigureOut">
              <a:rPr lang="en-US" smtClean="0"/>
              <a:t>7/26/15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763C691-24B7-4A41-885D-5664BF904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6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FEAF-802F-4BA4-A970-388E1732E43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1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50C-CC6A-49B1-8E58-89EC3346006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5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6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152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120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37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6059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83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8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0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2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1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8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7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644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3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0903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1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3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0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5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4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9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237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965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16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24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5146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8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7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288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7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00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5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51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6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63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25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87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0735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52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4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527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4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4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22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05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7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494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63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851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8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938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02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76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59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9ED7-3FEE-434B-BD23-92E6A51B2C93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3BF2-03E1-4085-A617-DB664F2B4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04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F7DE-4926-41D3-9F82-96CFBC5646E6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90BF-E347-4361-813B-221EB6C4B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940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9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449B-837C-4128-99B1-1C74992FA3A2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A3BE-C038-4D87-9C3F-0826EDB5C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418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C00D-85B3-496F-BEB0-DDD78B726391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67E1-9065-4B87-9B9E-407B590B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248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A722-DB3E-476B-BB77-C66F7CA9A04F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2460-BFCF-422D-8B7D-8E4A5EEBF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03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29B2-00BF-4E76-AC19-9DCF6E13CF43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0D4F-C9FE-487A-9B35-36E4A4FC0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98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BFEF-AA0A-426B-BC84-575A1E5FC5A2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4E58-46D8-452F-9AD7-863AD0F90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681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3617-1891-4758-8928-AB8A99F8F6F5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F58B-6CC8-49EC-BCAA-AAE03A4FC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48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E752-CAA8-4C99-80FB-CCD9CF598DC1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6A7D-DE90-402F-95FC-53C0167E3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2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46C0-DA15-4A4E-A11C-E347F546D876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4DDC-0F0B-471D-BD37-4F5932584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445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B33-5F3E-4A64-AF04-6571F4B662C9}" type="datetime1">
              <a:rPr lang="en-US"/>
              <a:pPr>
                <a:defRPr/>
              </a:pPr>
              <a:t>7/26/15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9372-6F9F-46B7-9E8C-6E36EFC98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917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E602-5A6A-447C-8564-D473FD7B4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26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63761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00F72-180E-4650-AB9E-7CC342C2B723}" type="datetimeFigureOut">
              <a:rPr lang="en-US" smtClean="0"/>
              <a:pPr/>
              <a:t>7/26/15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8CFFC3-5437-4BDF-B458-39B7B5FC8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46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103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9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437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8382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817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414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4400F72-180E-4650-AB9E-7CC342C2B723}" type="datetimeFigureOut">
              <a:rPr lang="en-US" smtClean="0">
                <a:solidFill>
                  <a:prstClr val="black"/>
                </a:solidFill>
              </a:rPr>
              <a:pPr/>
              <a:t>7/26/15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/>
          <a:p>
            <a:fld id="{A88CFFC3-5437-4BDF-B458-39B7B5FC8F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00F72-180E-4650-AB9E-7CC342C2B723}" type="datetimeFigureOut">
              <a:rPr lang="en-US" smtClean="0">
                <a:solidFill>
                  <a:prstClr val="white"/>
                </a:solidFill>
              </a:rPr>
              <a:pPr/>
              <a:t>7/26/15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8CFFC3-5437-4BDF-B458-39B7B5FC8F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8" y="5001997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9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theme" Target="../theme/theme8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4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0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6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41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682473-BED1-4136-9E0B-8F976B12845C}" type="datetime1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7/26/15</a:t>
            </a:fld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-80" charset="0"/>
                <a:ea typeface="ＭＳ Ｐゴシック" pitchFamily="-80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2007 Convention AAL PP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0DE0AB-9403-4EE0-8BB5-563C44218B7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7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xmlns:p14="http://schemas.microsoft.com/office/powerpoint/2010/main"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80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3200">
          <a:solidFill>
            <a:schemeClr val="tx1"/>
          </a:solidFill>
          <a:latin typeface="+mn-lt"/>
          <a:ea typeface="+mn-ea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80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0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um.com/centrum-women-under-50" TargetMode="External"/><Relationship Id="rId4" Type="http://schemas.openxmlformats.org/officeDocument/2006/relationships/hyperlink" Target="http://www.flintstonesvitamins.com/en/products/Flintstones_Complete.php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money.cnn.com/2012/01/20/smallbusiness/doctor_loans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money.cnn.com/2012/06/27/smallbusiness/doctors-practices/index.htm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features/slideshow/compensation/2014/public/overview%2314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990600"/>
            <a:ext cx="7391400" cy="8382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Are Patients Asking…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4" name="Picture 3" descr="medicalgirl.png"/>
          <p:cNvPicPr>
            <a:picLocks noChangeAspect="1"/>
          </p:cNvPicPr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20" y="1855648"/>
            <a:ext cx="3067480" cy="5002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8077200" cy="51054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Futura Book"/>
                <a:cs typeface="Futura Book"/>
              </a:rPr>
              <a:t>“What do you recommend to help me </a:t>
            </a:r>
            <a:br>
              <a:rPr lang="en-US" sz="3200" i="1" dirty="0" smtClean="0">
                <a:latin typeface="Futura Book"/>
                <a:cs typeface="Futura Book"/>
              </a:rPr>
            </a:br>
            <a:r>
              <a:rPr lang="en-US" sz="3200" i="1" dirty="0" smtClean="0">
                <a:latin typeface="Futura Book"/>
                <a:cs typeface="Futura Book"/>
              </a:rPr>
              <a:t> </a:t>
            </a:r>
            <a:r>
              <a:rPr lang="en-US" sz="3200" i="1" dirty="0" smtClean="0">
                <a:solidFill>
                  <a:srgbClr val="39639D"/>
                </a:solidFill>
                <a:latin typeface="Futura Book"/>
                <a:cs typeface="Futura Book"/>
              </a:rPr>
              <a:t>lose weight</a:t>
            </a:r>
            <a:r>
              <a:rPr lang="en-US" sz="3200" i="1" dirty="0" smtClean="0">
                <a:latin typeface="Futura Book"/>
                <a:cs typeface="Futura Book"/>
              </a:rPr>
              <a:t>?”</a:t>
            </a:r>
          </a:p>
          <a:p>
            <a:endParaRPr lang="en-US" sz="3200" u="sng" dirty="0" smtClean="0">
              <a:latin typeface="Futura Book"/>
              <a:cs typeface="Futura Book"/>
            </a:endParaRPr>
          </a:p>
          <a:p>
            <a:pPr>
              <a:lnSpc>
                <a:spcPct val="120000"/>
              </a:lnSpc>
            </a:pPr>
            <a:r>
              <a:rPr lang="en-US" sz="3200" i="1" dirty="0" smtClean="0">
                <a:latin typeface="Futura Book"/>
              </a:rPr>
              <a:t>“</a:t>
            </a:r>
            <a:r>
              <a:rPr lang="en-US" sz="3200" i="1" dirty="0" smtClean="0">
                <a:latin typeface="Futura Book"/>
                <a:cs typeface="Helvetica"/>
              </a:rPr>
              <a:t>What </a:t>
            </a:r>
            <a:r>
              <a:rPr lang="en-US" sz="3200" i="1" dirty="0" smtClean="0">
                <a:solidFill>
                  <a:srgbClr val="39639D"/>
                </a:solidFill>
                <a:latin typeface="Futura Book"/>
                <a:cs typeface="Helvetica"/>
              </a:rPr>
              <a:t>multivitamin, calcium or </a:t>
            </a:r>
            <a:br>
              <a:rPr lang="en-US" sz="3200" i="1" dirty="0" smtClean="0">
                <a:solidFill>
                  <a:srgbClr val="39639D"/>
                </a:solidFill>
                <a:latin typeface="Futura Book"/>
                <a:cs typeface="Helvetica"/>
              </a:rPr>
            </a:br>
            <a:r>
              <a:rPr lang="en-US" sz="3200" i="1" dirty="0" smtClean="0">
                <a:solidFill>
                  <a:srgbClr val="39639D"/>
                </a:solidFill>
                <a:latin typeface="Futura Book"/>
                <a:cs typeface="Helvetica"/>
              </a:rPr>
              <a:t>omega -3 </a:t>
            </a:r>
            <a:r>
              <a:rPr lang="en-US" sz="3200" i="1" dirty="0" smtClean="0">
                <a:latin typeface="Futura Book"/>
                <a:cs typeface="Helvetica"/>
              </a:rPr>
              <a:t>do you recommend?”</a:t>
            </a:r>
            <a:endParaRPr lang="en-US" sz="3200" i="1" dirty="0">
              <a:latin typeface="Futura Book"/>
              <a:cs typeface="Helvetica"/>
            </a:endParaRPr>
          </a:p>
          <a:p>
            <a:pPr lvl="1">
              <a:lnSpc>
                <a:spcPct val="120000"/>
              </a:lnSpc>
            </a:pPr>
            <a:endParaRPr lang="en-US" sz="3200" i="1" dirty="0" smtClean="0">
              <a:latin typeface="Futura Book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en-US" sz="3200" i="1" dirty="0" smtClean="0">
                <a:latin typeface="Futura Book"/>
              </a:rPr>
              <a:t>“What </a:t>
            </a:r>
            <a:r>
              <a:rPr lang="en-US" sz="3200" i="1" dirty="0" smtClean="0">
                <a:solidFill>
                  <a:srgbClr val="39639D"/>
                </a:solidFill>
                <a:latin typeface="Futura Book"/>
              </a:rPr>
              <a:t>healthy alternatives </a:t>
            </a:r>
            <a:r>
              <a:rPr lang="en-US" sz="3200" i="1" dirty="0" smtClean="0">
                <a:latin typeface="Futura Book"/>
              </a:rPr>
              <a:t>do </a:t>
            </a:r>
            <a:br>
              <a:rPr lang="en-US" sz="3200" i="1" dirty="0" smtClean="0">
                <a:latin typeface="Futura Book"/>
              </a:rPr>
            </a:br>
            <a:r>
              <a:rPr lang="en-US" sz="3200" i="1" dirty="0" smtClean="0">
                <a:latin typeface="Futura Book"/>
              </a:rPr>
              <a:t>I have?”</a:t>
            </a:r>
            <a:endParaRPr lang="en-US" sz="3200" i="1" dirty="0">
              <a:latin typeface="Futura Book"/>
            </a:endParaRPr>
          </a:p>
          <a:p>
            <a:pPr lvl="1">
              <a:lnSpc>
                <a:spcPct val="120000"/>
              </a:lnSpc>
            </a:pPr>
            <a:endParaRPr lang="en-US" sz="3200" i="1" dirty="0" smtClean="0">
              <a:latin typeface="Futura Book"/>
            </a:endParaRPr>
          </a:p>
          <a:p>
            <a:pPr lvl="1"/>
            <a:endParaRPr lang="en-US" sz="1000" i="1" dirty="0" smtClean="0"/>
          </a:p>
          <a:p>
            <a:pPr lvl="1"/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621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904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719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170" y="1066800"/>
            <a:ext cx="8077200" cy="11430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rgbClr val="39639D"/>
                </a:solidFill>
                <a:effectLst/>
                <a:latin typeface="Futura Book"/>
                <a:ea typeface="Osaka" charset="-128"/>
                <a:cs typeface="Futura Book"/>
              </a:rPr>
              <a:t>Popular Store Supplement Labels</a:t>
            </a:r>
            <a:br>
              <a:rPr lang="en-US" sz="3600" b="0" dirty="0" smtClean="0">
                <a:solidFill>
                  <a:srgbClr val="39639D"/>
                </a:solidFill>
                <a:effectLst/>
                <a:latin typeface="Futura Book"/>
                <a:ea typeface="Osaka" charset="-128"/>
                <a:cs typeface="Futura Book"/>
              </a:rPr>
            </a:br>
            <a:endParaRPr lang="en-US" sz="3600" b="0" dirty="0" smtClean="0">
              <a:solidFill>
                <a:srgbClr val="39639D"/>
              </a:solidFill>
              <a:effectLst/>
              <a:latin typeface="Futura Book"/>
              <a:ea typeface="Osaka" charset="-128"/>
              <a:cs typeface="Futura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40" y="6128460"/>
            <a:ext cx="8743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</a:rPr>
              <a:t>Centrum® Women Under 50 is a product of Pfizer Consumer Healthcare.  For more information, visit 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  <a:hlinkClick r:id="rId3"/>
              </a:rPr>
              <a:t>http://www.centrum.com/centrum-women-under-50#tablets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en-US" sz="1100" dirty="0" err="1">
                <a:solidFill>
                  <a:prstClr val="black"/>
                </a:solidFill>
              </a:rPr>
              <a:t>Flinstones</a:t>
            </a:r>
            <a:r>
              <a:rPr lang="en-US" sz="1100" dirty="0">
                <a:solidFill>
                  <a:prstClr val="black"/>
                </a:solidFill>
              </a:rPr>
              <a:t>™ Complete </a:t>
            </a:r>
            <a:r>
              <a:rPr lang="en-US" sz="1100" dirty="0" err="1">
                <a:solidFill>
                  <a:prstClr val="black"/>
                </a:solidFill>
              </a:rPr>
              <a:t>Chewables</a:t>
            </a:r>
            <a:r>
              <a:rPr lang="en-US" sz="1100" dirty="0">
                <a:solidFill>
                  <a:prstClr val="black"/>
                </a:solidFill>
              </a:rPr>
              <a:t> is a product of Bayer Healthcare.  For more information, visit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http://www.flintstonesvitamins.com/en/products/Flintstones_Complete.php/</a:t>
            </a:r>
            <a:endParaRPr lang="en-US" sz="1100" dirty="0">
              <a:solidFill>
                <a:prstClr val="black"/>
              </a:solidFill>
            </a:endParaRPr>
          </a:p>
          <a:p>
            <a:pPr algn="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0" name="Picture 8" descr="C:\Users\brandim\AppData\Local\Microsoft\Windows\Temporary Internet Files\Content.Outlook\U2R1R3V9\flintstones (2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57" y="2781243"/>
            <a:ext cx="287655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8690" y="1828800"/>
            <a:ext cx="8955311" cy="2095500"/>
            <a:chOff x="188690" y="1828800"/>
            <a:chExt cx="8955311" cy="2095500"/>
          </a:xfrm>
        </p:grpSpPr>
        <p:grpSp>
          <p:nvGrpSpPr>
            <p:cNvPr id="3" name="Group 2"/>
            <p:cNvGrpSpPr/>
            <p:nvPr/>
          </p:nvGrpSpPr>
          <p:grpSpPr>
            <a:xfrm>
              <a:off x="188690" y="1828800"/>
              <a:ext cx="8955311" cy="2095500"/>
              <a:chOff x="188690" y="1828800"/>
              <a:chExt cx="8955311" cy="20955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88690" y="1828800"/>
                <a:ext cx="8829675" cy="2095500"/>
                <a:chOff x="179166" y="2286000"/>
                <a:chExt cx="8829675" cy="20955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166" y="2286000"/>
                  <a:ext cx="8801100" cy="2095500"/>
                </a:xfrm>
                <a:prstGeom prst="rect">
                  <a:avLst/>
                </a:prstGeom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9554" y="2286000"/>
                  <a:ext cx="6999287" cy="19259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079" y="1844567"/>
                <a:ext cx="7124922" cy="1960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1" descr="image0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8" y="1854092"/>
              <a:ext cx="7124921" cy="194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754707"/>
            <a:ext cx="5035095" cy="22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5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14413"/>
            <a:ext cx="8382000" cy="8382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accent4"/>
                </a:solidFill>
                <a:effectLst/>
                <a:latin typeface="Futura Book"/>
              </a:rPr>
              <a:t>nutraMetrix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Lucida Sans Unicode"/>
                <a:cs typeface="Lucida Sans Unicode"/>
              </a:rPr>
              <a:t>®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 Provides Solutions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981200"/>
            <a:ext cx="5562600" cy="45720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nutraMetrix is in the right place at the right time.</a:t>
            </a:r>
            <a:br>
              <a:rPr lang="en-US" dirty="0" smtClean="0"/>
            </a:b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nutraMetrix is helping Health Professionals generate additional revenue for their practices while providing the wellness-based products and services that patients are asking for.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26866"/>
            <a:ext cx="3523976" cy="49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621" y="1852613"/>
            <a:ext cx="306705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14413"/>
            <a:ext cx="8382000" cy="838200"/>
          </a:xfrm>
        </p:spPr>
        <p:txBody>
          <a:bodyPr/>
          <a:lstStyle/>
          <a:p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The </a:t>
            </a:r>
            <a:r>
              <a:rPr lang="en-US" b="0" dirty="0" err="1" smtClean="0">
                <a:solidFill>
                  <a:schemeClr val="accent4"/>
                </a:solidFill>
                <a:effectLst/>
                <a:latin typeface="Futura Book"/>
              </a:rPr>
              <a:t>nutraMetrix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Lucida Sans Unicode"/>
                <a:cs typeface="Lucida Sans Unicode"/>
              </a:rPr>
              <a:t>®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 Mission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981200"/>
            <a:ext cx="6858000" cy="4572000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>
                <a:cs typeface="Arial" pitchFamily="34" charset="0"/>
              </a:rPr>
              <a:t>The mission of </a:t>
            </a:r>
            <a:r>
              <a:rPr lang="en-US" sz="2400" dirty="0" err="1" smtClean="0">
                <a:cs typeface="Arial" pitchFamily="34" charset="0"/>
              </a:rPr>
              <a:t>nutraMetrix</a:t>
            </a:r>
            <a:r>
              <a:rPr lang="en-US" sz="2400" baseline="30000" dirty="0" smtClean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is to provide a system for </a:t>
            </a:r>
            <a:r>
              <a:rPr lang="en-US" sz="2400" dirty="0" smtClean="0">
                <a:cs typeface="Arial" pitchFamily="34" charset="0"/>
              </a:rPr>
              <a:t>Health Professionals </a:t>
            </a:r>
            <a:r>
              <a:rPr lang="en-US" sz="2400" dirty="0">
                <a:cs typeface="Arial" pitchFamily="34" charset="0"/>
              </a:rPr>
              <a:t>to create an ongoing income, while providing patients and clients with a better way to achieve optimal </a:t>
            </a:r>
            <a:r>
              <a:rPr lang="en-US" sz="2400" dirty="0" smtClean="0">
                <a:cs typeface="Arial" pitchFamily="34" charset="0"/>
              </a:rPr>
              <a:t>health. </a:t>
            </a:r>
            <a:br>
              <a:rPr lang="en-US" sz="2400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cs typeface="Arial" pitchFamily="34" charset="0"/>
              </a:rPr>
              <a:t>Through </a:t>
            </a:r>
            <a:r>
              <a:rPr lang="en-US" sz="2400" dirty="0">
                <a:cs typeface="Arial" pitchFamily="34" charset="0"/>
              </a:rPr>
              <a:t>revolutionary technology, </a:t>
            </a:r>
            <a:endParaRPr lang="en-US" sz="2400" dirty="0" smtClean="0">
              <a:cs typeface="Arial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cs typeface="Arial" pitchFamily="34" charset="0"/>
              </a:rPr>
              <a:t>Science based </a:t>
            </a:r>
            <a:r>
              <a:rPr lang="en-US" sz="2400" dirty="0">
                <a:cs typeface="Arial" pitchFamily="34" charset="0"/>
              </a:rPr>
              <a:t>nutritional </a:t>
            </a:r>
            <a:r>
              <a:rPr lang="en-US" sz="2400" dirty="0" smtClean="0">
                <a:cs typeface="Arial" pitchFamily="34" charset="0"/>
              </a:rPr>
              <a:t>interventions</a:t>
            </a:r>
          </a:p>
          <a:p>
            <a:pPr marL="109728" indent="0">
              <a:buNone/>
            </a:pPr>
            <a:r>
              <a:rPr lang="en-US" sz="2400" dirty="0" smtClean="0">
                <a:cs typeface="Arial" pitchFamily="34" charset="0"/>
              </a:rPr>
              <a:t>and </a:t>
            </a:r>
            <a:r>
              <a:rPr lang="en-US" sz="2400" dirty="0">
                <a:cs typeface="Arial" pitchFamily="34" charset="0"/>
              </a:rPr>
              <a:t>the power of people, </a:t>
            </a:r>
            <a:r>
              <a:rPr lang="en-US" sz="2400" dirty="0" err="1">
                <a:cs typeface="Arial" pitchFamily="34" charset="0"/>
              </a:rPr>
              <a:t>nutraMetrix</a:t>
            </a:r>
            <a:r>
              <a:rPr lang="en-US" sz="2400" dirty="0">
                <a:cs typeface="Arial" pitchFamily="34" charset="0"/>
              </a:rPr>
              <a:t> is changing the face of health care one health professional and one patient </a:t>
            </a:r>
            <a:r>
              <a:rPr lang="en-US" sz="2400" dirty="0" smtClean="0">
                <a:cs typeface="Arial" pitchFamily="34" charset="0"/>
              </a:rPr>
              <a:t>at </a:t>
            </a:r>
            <a:r>
              <a:rPr lang="en-US" sz="2400" dirty="0">
                <a:cs typeface="Arial" pitchFamily="34" charset="0"/>
              </a:rPr>
              <a:t>a time.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22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9372600" cy="9906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accent4"/>
                </a:solidFill>
                <a:effectLst/>
                <a:latin typeface="Futura Book"/>
              </a:rPr>
              <a:t>Our Success Reflects Your Success:  Annual nutraMetrix</a:t>
            </a:r>
            <a:r>
              <a:rPr lang="en-US" sz="2400" b="0" baseline="30000" dirty="0">
                <a:solidFill>
                  <a:schemeClr val="accent4"/>
                </a:solidFill>
                <a:effectLst/>
                <a:latin typeface="Futura Book"/>
                <a:cs typeface="Lucida Sans Unicode"/>
              </a:rPr>
              <a:t>®</a:t>
            </a:r>
            <a:r>
              <a:rPr lang="en-US" sz="2400" b="0" dirty="0" smtClean="0">
                <a:solidFill>
                  <a:schemeClr val="accent4"/>
                </a:solidFill>
                <a:effectLst/>
                <a:latin typeface="Futura Book"/>
              </a:rPr>
              <a:t> Sales</a:t>
            </a:r>
            <a:endParaRPr lang="en-US" sz="2400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" y="1359862"/>
            <a:ext cx="9118863" cy="54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572000"/>
          </a:xfrm>
        </p:spPr>
        <p:txBody>
          <a:bodyPr/>
          <a:lstStyle/>
          <a:p>
            <a:r>
              <a:rPr lang="en-US" dirty="0" err="1"/>
              <a:t>nutraMetrix</a:t>
            </a:r>
            <a:r>
              <a:rPr lang="en-US" dirty="0"/>
              <a:t> products </a:t>
            </a:r>
            <a:r>
              <a:rPr lang="en-US" dirty="0" smtClean="0"/>
              <a:t>lead the industry thanks </a:t>
            </a:r>
            <a:r>
              <a:rPr lang="en-US" dirty="0"/>
              <a:t>to cutting-edge </a:t>
            </a:r>
            <a:r>
              <a:rPr lang="en-US" dirty="0" smtClean="0"/>
              <a:t>ingredients, sound science and exceptional quality control.</a:t>
            </a:r>
          </a:p>
          <a:p>
            <a:endParaRPr lang="en-US" dirty="0"/>
          </a:p>
          <a:p>
            <a:r>
              <a:rPr lang="en-US" dirty="0" smtClean="0"/>
              <a:t>The Product Brokerage Advantage of </a:t>
            </a:r>
            <a:r>
              <a:rPr lang="en-US" dirty="0" err="1" smtClean="0"/>
              <a:t>nutraMetrix</a:t>
            </a:r>
            <a:r>
              <a:rPr lang="en-US" dirty="0" smtClean="0"/>
              <a:t>:</a:t>
            </a:r>
          </a:p>
          <a:p>
            <a:pPr marL="598932" lvl="1" indent="-342900">
              <a:lnSpc>
                <a:spcPct val="110000"/>
              </a:lnSpc>
            </a:pPr>
            <a:r>
              <a:rPr lang="en-GB" sz="2000" dirty="0"/>
              <a:t>I</a:t>
            </a:r>
            <a:r>
              <a:rPr lang="en-GB" sz="2000" dirty="0" smtClean="0"/>
              <a:t>dentifies </a:t>
            </a:r>
            <a:r>
              <a:rPr lang="en-GB" sz="2000" dirty="0"/>
              <a:t>the latest market-driven </a:t>
            </a:r>
            <a:r>
              <a:rPr lang="en-GB" sz="2000" dirty="0" smtClean="0"/>
              <a:t>products from the </a:t>
            </a:r>
            <a:br>
              <a:rPr lang="en-GB" sz="2000" dirty="0" smtClean="0"/>
            </a:br>
            <a:r>
              <a:rPr lang="en-GB" sz="2000" dirty="0" smtClean="0"/>
              <a:t>best manufacturers.</a:t>
            </a:r>
            <a:endParaRPr lang="en-GB" sz="2000" dirty="0"/>
          </a:p>
          <a:p>
            <a:pPr marL="598932" lvl="1" indent="-342900">
              <a:lnSpc>
                <a:spcPct val="110000"/>
              </a:lnSpc>
            </a:pPr>
            <a:r>
              <a:rPr lang="en-US" sz="2000" dirty="0" smtClean="0"/>
              <a:t>Provides comprehensive </a:t>
            </a:r>
            <a:r>
              <a:rPr lang="en-US" sz="2000" dirty="0"/>
              <a:t>and synergistic formulations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based </a:t>
            </a:r>
            <a:r>
              <a:rPr lang="en-US" sz="2000" dirty="0"/>
              <a:t>on current </a:t>
            </a:r>
            <a:r>
              <a:rPr lang="en-US" sz="2000" dirty="0" smtClean="0"/>
              <a:t>research.</a:t>
            </a:r>
            <a:endParaRPr lang="en-US" sz="2000" dirty="0"/>
          </a:p>
          <a:p>
            <a:pPr marL="598932" lvl="1" indent="-342900">
              <a:lnSpc>
                <a:spcPct val="110000"/>
              </a:lnSpc>
            </a:pPr>
            <a:r>
              <a:rPr lang="en-GB" sz="2000" dirty="0" smtClean="0"/>
              <a:t>Offers a wide variety of products formulated by experts </a:t>
            </a:r>
            <a:br>
              <a:rPr lang="en-GB" sz="2000" dirty="0" smtClean="0"/>
            </a:br>
            <a:r>
              <a:rPr lang="en-GB" sz="2000" dirty="0" smtClean="0"/>
              <a:t>in the industry.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839200" cy="8382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accent4"/>
                </a:solidFill>
                <a:effectLst/>
                <a:latin typeface="Futura Book"/>
              </a:rPr>
              <a:t>nutraMetrix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Lucida Sans Unicode"/>
                <a:cs typeface="Lucida Sans Unicode"/>
              </a:rPr>
              <a:t>®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: Commitment to Quality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220114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572000"/>
          </a:xfrm>
        </p:spPr>
        <p:txBody>
          <a:bodyPr/>
          <a:lstStyle/>
          <a:p>
            <a:pPr marL="109728" indent="0" fontAlgn="base">
              <a:buNone/>
            </a:pPr>
            <a:r>
              <a:rPr lang="en-US" sz="2400" dirty="0" smtClean="0"/>
              <a:t>Every product is manufactured with strict quality control guidelines and continuous quality control monitoring.</a:t>
            </a:r>
          </a:p>
          <a:p>
            <a:pPr fontAlgn="base"/>
            <a:endParaRPr lang="en-US" sz="1400" dirty="0" smtClean="0"/>
          </a:p>
          <a:p>
            <a:pPr lvl="1" fontAlgn="base">
              <a:buFont typeface="Wingdings" charset="2"/>
              <a:buChar char="§"/>
            </a:pPr>
            <a:r>
              <a:rPr lang="en-US" sz="2000" dirty="0" smtClean="0"/>
              <a:t>Specifications </a:t>
            </a:r>
            <a:r>
              <a:rPr lang="en-US" sz="2000" dirty="0"/>
              <a:t>are set for raw materials and finished products.</a:t>
            </a:r>
          </a:p>
          <a:p>
            <a:pPr lvl="1" fontAlgn="base">
              <a:buFont typeface="Wingdings" charset="2"/>
              <a:buChar char="§"/>
            </a:pPr>
            <a:r>
              <a:rPr lang="en-US" sz="2000" dirty="0"/>
              <a:t>Raw materials are sourced with Certificates of Analysis.</a:t>
            </a:r>
          </a:p>
          <a:p>
            <a:pPr lvl="1" fontAlgn="base">
              <a:buFont typeface="Wingdings" charset="2"/>
              <a:buChar char="§"/>
            </a:pPr>
            <a:r>
              <a:rPr lang="en-US" sz="2000" dirty="0"/>
              <a:t>Products are manufactured using Standard Operating Procedures in manufacturing facilities that are audited on a regular basis for GMP compliance.</a:t>
            </a:r>
          </a:p>
          <a:p>
            <a:pPr lvl="1" fontAlgn="base">
              <a:buFont typeface="Wingdings" charset="2"/>
              <a:buChar char="§"/>
            </a:pPr>
            <a:r>
              <a:rPr lang="en-US" sz="2000" dirty="0"/>
              <a:t>Products are inspected at our warehouse for damage, label accuracy, appearance, taste and odor prior to release.</a:t>
            </a:r>
          </a:p>
          <a:p>
            <a:pPr lvl="1" fontAlgn="base">
              <a:buFont typeface="Wingdings" charset="2"/>
              <a:buChar char="§"/>
            </a:pPr>
            <a:r>
              <a:rPr lang="en-US" sz="2000" dirty="0"/>
              <a:t>Products are assayed by independent labs for isotonic capability, micro contamination and potency.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839200" cy="838200"/>
          </a:xfrm>
        </p:spPr>
        <p:txBody>
          <a:bodyPr/>
          <a:lstStyle/>
          <a:p>
            <a:r>
              <a:rPr lang="en-US" b="0" dirty="0" err="1" smtClean="0">
                <a:solidFill>
                  <a:schemeClr val="accent4"/>
                </a:solidFill>
                <a:effectLst/>
                <a:latin typeface="Futura Book"/>
              </a:rPr>
              <a:t>nutraMetrix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Lucida Sans Unicode"/>
                <a:cs typeface="Lucida Sans Unicode"/>
              </a:rPr>
              <a:t>®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: Commitment to Quality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256940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7467600" cy="4572000"/>
          </a:xfrm>
        </p:spPr>
        <p:txBody>
          <a:bodyPr/>
          <a:lstStyle/>
          <a:p>
            <a:r>
              <a:rPr lang="en-US" dirty="0" smtClean="0"/>
              <a:t>Isotonic-capable nutrition</a:t>
            </a:r>
          </a:p>
          <a:p>
            <a:r>
              <a:rPr lang="en-US" dirty="0" smtClean="0"/>
              <a:t>Customizable products</a:t>
            </a:r>
          </a:p>
          <a:p>
            <a:r>
              <a:rPr lang="en-US" dirty="0" smtClean="0"/>
              <a:t>Gene SNP™ DNA Analysis</a:t>
            </a:r>
          </a:p>
          <a:p>
            <a:r>
              <a:rPr lang="en-US" dirty="0" smtClean="0"/>
              <a:t>TLS® Weight Loss Solution</a:t>
            </a:r>
          </a:p>
          <a:p>
            <a:r>
              <a:rPr lang="en-US" dirty="0" smtClean="0"/>
              <a:t>NC support</a:t>
            </a:r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Setting you apart from other </a:t>
            </a:r>
            <a:br>
              <a:rPr lang="en-US" dirty="0" smtClean="0"/>
            </a:br>
            <a:r>
              <a:rPr lang="en-US" dirty="0" smtClean="0"/>
              <a:t>practices of the same specialty. 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The nutraMetrix</a:t>
            </a:r>
            <a:r>
              <a:rPr lang="en-US" b="0" baseline="3000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®</a:t>
            </a:r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 Difference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26866"/>
            <a:ext cx="3523976" cy="49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50" y="2667000"/>
            <a:ext cx="8681017" cy="2362200"/>
          </a:xfrm>
        </p:spPr>
        <p:txBody>
          <a:bodyPr>
            <a:normAutofit/>
          </a:bodyPr>
          <a:lstStyle/>
          <a:p>
            <a:pPr algn="l"/>
            <a:r>
              <a:rPr lang="en-US" sz="4800" spc="-170" dirty="0" smtClean="0">
                <a:solidFill>
                  <a:srgbClr val="39639D"/>
                </a:solidFill>
                <a:latin typeface="Futura Book"/>
                <a:cs typeface="Futura Book"/>
              </a:rPr>
              <a:t>Delivering Wellness for </a:t>
            </a:r>
          </a:p>
          <a:p>
            <a:pPr algn="l"/>
            <a:r>
              <a:rPr lang="en-US" sz="4800" spc="-170" dirty="0" smtClean="0">
                <a:solidFill>
                  <a:srgbClr val="39639D"/>
                </a:solidFill>
                <a:latin typeface="Futura Book"/>
                <a:cs typeface="Futura Book"/>
              </a:rPr>
              <a:t>Your Patients and Practice</a:t>
            </a:r>
          </a:p>
          <a:p>
            <a:pPr algn="l"/>
            <a:endParaRPr lang="en-US" sz="4800" dirty="0" smtClean="0">
              <a:latin typeface="Futura Std Book"/>
              <a:cs typeface="Futura Std Book"/>
            </a:endParaRPr>
          </a:p>
        </p:txBody>
      </p:sp>
      <p:pic>
        <p:nvPicPr>
          <p:cNvPr id="2" name="Picture 1" descr="medicalgirl.png"/>
          <p:cNvPicPr>
            <a:picLocks noChangeAspect="1"/>
          </p:cNvPicPr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20" y="1855648"/>
            <a:ext cx="3067480" cy="50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0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ndim\Desktop\nutraMetrix Group Shots\nutraMetrix_Group_Sho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6019800" cy="39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763000" cy="5211763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2900" dirty="0" smtClean="0"/>
              <a:t>Sup</a:t>
            </a:r>
            <a:r>
              <a:rPr lang="en-US" sz="3200" dirty="0" smtClean="0"/>
              <a:t>erior nutrient delivery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Exceptional quality control measures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Quality sourcing of ingredients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Comprehensive and synergistic formulations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rgbClr val="39639D"/>
                </a:solidFill>
              </a:rPr>
              <a:t>    HP Value: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Better delivery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Better compliance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Better results</a:t>
            </a:r>
            <a:endParaRPr lang="en-US" sz="3200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b="1" dirty="0">
                <a:solidFill>
                  <a:srgbClr val="39639D"/>
                </a:solidFill>
              </a:rPr>
              <a:t> </a:t>
            </a:r>
            <a:r>
              <a:rPr lang="en-US" b="1" dirty="0" smtClean="0">
                <a:solidFill>
                  <a:srgbClr val="39639D"/>
                </a:solidFill>
              </a:rPr>
              <a:t>   Patient Value</a:t>
            </a:r>
            <a:r>
              <a:rPr lang="en-US" dirty="0" smtClean="0">
                <a:solidFill>
                  <a:srgbClr val="39639D"/>
                </a:solidFill>
              </a:rPr>
              <a:t>: 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Easy to take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Great taste 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Results they can feel</a:t>
            </a:r>
            <a:endParaRPr lang="en-US" sz="3200" dirty="0"/>
          </a:p>
          <a:p>
            <a:pPr marL="109728" indent="0">
              <a:lnSpc>
                <a:spcPct val="120000"/>
              </a:lnSpc>
              <a:buNone/>
            </a:pP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8382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Isotonic-Capable Nutrition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6" name="Picture 5" descr="isotinix_tippedCapWithSpill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685800"/>
            <a:ext cx="408704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5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66294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Customizable Products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447800"/>
            <a:ext cx="5715001" cy="54102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8000" dirty="0" smtClean="0"/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8000" dirty="0" smtClean="0"/>
              <a:t>Ability to design customized isotonic-capable formulas.</a:t>
            </a:r>
          </a:p>
          <a:p>
            <a:pPr marL="393192" lvl="1" indent="0">
              <a:buNone/>
            </a:pPr>
            <a:endParaRPr lang="en-US" sz="8000" dirty="0" smtClean="0"/>
          </a:p>
          <a:p>
            <a:pPr marL="393192" lvl="1" indent="0">
              <a:buNone/>
            </a:pPr>
            <a:r>
              <a:rPr lang="en-US" sz="8000" b="1" dirty="0" smtClean="0">
                <a:solidFill>
                  <a:srgbClr val="39639D"/>
                </a:solidFill>
              </a:rPr>
              <a:t>HP Value</a:t>
            </a:r>
            <a:r>
              <a:rPr lang="en-US" sz="8000" dirty="0" smtClean="0">
                <a:solidFill>
                  <a:srgbClr val="39639D"/>
                </a:solidFill>
              </a:rPr>
              <a:t>:</a:t>
            </a:r>
            <a:r>
              <a:rPr lang="en-US" sz="8000" dirty="0">
                <a:solidFill>
                  <a:srgbClr val="39639D"/>
                </a:solidFill>
              </a:rPr>
              <a:t> </a:t>
            </a:r>
            <a:endParaRPr lang="en-US" sz="8000" dirty="0" smtClean="0">
              <a:solidFill>
                <a:srgbClr val="39639D"/>
              </a:solidFill>
            </a:endParaRP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smtClean="0"/>
              <a:t>Customize unique formulas for your practice or for each patient</a:t>
            </a:r>
            <a:endParaRPr lang="en-US" sz="80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smtClean="0"/>
              <a:t>Reliable patient results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smtClean="0"/>
              <a:t>Better patient compliance</a:t>
            </a:r>
            <a:endParaRPr lang="en-US" sz="8000" dirty="0"/>
          </a:p>
          <a:p>
            <a:pPr marL="109728" indent="0">
              <a:buNone/>
            </a:pPr>
            <a:endParaRPr lang="en-US" sz="8000" dirty="0" smtClean="0"/>
          </a:p>
          <a:p>
            <a:pPr marL="393192" lvl="1" indent="0">
              <a:buNone/>
            </a:pPr>
            <a:r>
              <a:rPr lang="en-US" sz="8000" b="1" dirty="0" smtClean="0">
                <a:solidFill>
                  <a:srgbClr val="39639D"/>
                </a:solidFill>
              </a:rPr>
              <a:t>Patient Value</a:t>
            </a:r>
            <a:r>
              <a:rPr lang="en-US" sz="8000" dirty="0" smtClean="0">
                <a:solidFill>
                  <a:srgbClr val="39639D"/>
                </a:solidFill>
              </a:rPr>
              <a:t>: 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smtClean="0"/>
              <a:t>One-stop convenience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smtClean="0"/>
              <a:t>Simplified, customized</a:t>
            </a:r>
            <a:br>
              <a:rPr lang="en-US" sz="8000" dirty="0" smtClean="0"/>
            </a:br>
            <a:r>
              <a:rPr lang="en-US" sz="8000" dirty="0" smtClean="0"/>
              <a:t>nutritional support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8000" dirty="0" err="1" smtClean="0"/>
              <a:t>AutoShip</a:t>
            </a:r>
            <a:r>
              <a:rPr lang="en-US" sz="8000" dirty="0" smtClean="0"/>
              <a:t> for easy refills</a:t>
            </a:r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pic>
        <p:nvPicPr>
          <p:cNvPr id="6" name="Content Placeholder 3" descr="US_ENG_SKU_nutrametrix_group_07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895600"/>
            <a:ext cx="6349632" cy="40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images.marketamerica.com/images/USA/products/N/zoom/200x200/3519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36563"/>
            <a:ext cx="4072376" cy="407237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TLS</a:t>
            </a:r>
            <a:r>
              <a:rPr lang="en-US" b="0" baseline="3000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®</a:t>
            </a:r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 Weight Loss Solution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87042" name="Picture 2" descr="http://images.marketamerica.com/images/USA/products/N/zoom/200x200/39227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6028">
            <a:off x="5564972" y="4281382"/>
            <a:ext cx="3955212" cy="197760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7313978" cy="502920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b="1" dirty="0" smtClean="0"/>
              <a:t>The TLS Difference:</a:t>
            </a:r>
          </a:p>
          <a:p>
            <a:pPr lvl="1">
              <a:lnSpc>
                <a:spcPct val="110000"/>
              </a:lnSpc>
            </a:pPr>
            <a:r>
              <a:rPr lang="en-US" sz="2500" dirty="0" smtClean="0"/>
              <a:t>A science-based weight management program</a:t>
            </a:r>
          </a:p>
          <a:p>
            <a:pPr lvl="1">
              <a:lnSpc>
                <a:spcPct val="110000"/>
              </a:lnSpc>
            </a:pPr>
            <a:r>
              <a:rPr lang="en-US" sz="2500" dirty="0" smtClean="0"/>
              <a:t>Weight loss supplements that maximize results</a:t>
            </a:r>
          </a:p>
          <a:p>
            <a:pPr lvl="1">
              <a:lnSpc>
                <a:spcPct val="110000"/>
              </a:lnSpc>
            </a:pPr>
            <a:r>
              <a:rPr lang="en-US" sz="2500" dirty="0" smtClean="0"/>
              <a:t>Online support tools</a:t>
            </a:r>
          </a:p>
          <a:p>
            <a:pPr lvl="1"/>
            <a:endParaRPr lang="en-US" sz="1200" dirty="0" smtClean="0"/>
          </a:p>
          <a:p>
            <a:pPr marL="109728" indent="0">
              <a:buNone/>
            </a:pPr>
            <a:r>
              <a:rPr lang="en-US" b="1" dirty="0" smtClean="0"/>
              <a:t>HP Value: 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500" dirty="0" smtClean="0"/>
              <a:t>Addresses an immediate need of your patients </a:t>
            </a:r>
            <a:br>
              <a:rPr lang="en-US" sz="2500" dirty="0" smtClean="0"/>
            </a:br>
            <a:r>
              <a:rPr lang="en-US" sz="2500" dirty="0" smtClean="0"/>
              <a:t>and bottom line 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500" dirty="0" smtClean="0"/>
              <a:t>Provides solutions for obesity-related </a:t>
            </a:r>
            <a:br>
              <a:rPr lang="en-US" sz="2500" dirty="0" smtClean="0"/>
            </a:br>
            <a:r>
              <a:rPr lang="en-US" sz="2500" dirty="0" smtClean="0"/>
              <a:t>health challenges</a:t>
            </a:r>
          </a:p>
          <a:p>
            <a:pPr>
              <a:buFont typeface="Courier New" pitchFamily="49" charset="0"/>
              <a:buChar char="o"/>
            </a:pPr>
            <a:endParaRPr lang="en-US" sz="1200" dirty="0" smtClean="0"/>
          </a:p>
          <a:p>
            <a:pPr marL="109728" indent="0">
              <a:buNone/>
            </a:pPr>
            <a:r>
              <a:rPr lang="en-US" b="1" dirty="0" smtClean="0"/>
              <a:t>Patient Value: 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500" dirty="0" smtClean="0"/>
              <a:t>A weight loss system that provides         </a:t>
            </a:r>
            <a:br>
              <a:rPr lang="en-US" sz="2500" dirty="0" smtClean="0"/>
            </a:br>
            <a:r>
              <a:rPr lang="en-US" sz="2500" dirty="0" smtClean="0"/>
              <a:t>Effective and long-term results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21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5029200" cy="5029200"/>
          </a:xfrm>
        </p:spPr>
        <p:txBody>
          <a:bodyPr>
            <a:normAutofit fontScale="70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b="1" dirty="0" smtClean="0"/>
              <a:t>Your </a:t>
            </a:r>
            <a:r>
              <a:rPr lang="en-US" b="1" dirty="0" err="1" smtClean="0"/>
              <a:t>nutraMetrix</a:t>
            </a:r>
            <a:r>
              <a:rPr lang="en-US" b="1" dirty="0" smtClean="0"/>
              <a:t> Consultant is your partner in implementation.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600" dirty="0" smtClean="0"/>
              <a:t>Practice assessment and proposals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600" dirty="0" smtClean="0"/>
              <a:t>Customized implementation plans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600" dirty="0" smtClean="0"/>
              <a:t>Staff training and education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sz="2600" dirty="0" smtClean="0"/>
              <a:t>Ongoing support and monitoring</a:t>
            </a:r>
          </a:p>
          <a:p>
            <a:pPr lvl="1">
              <a:buFont typeface="Courier New" pitchFamily="49" charset="0"/>
              <a:buChar char="o"/>
            </a:pPr>
            <a:endParaRPr lang="en-US" sz="1300" dirty="0" smtClean="0"/>
          </a:p>
          <a:p>
            <a:pPr marL="109728" indent="0">
              <a:buNone/>
            </a:pPr>
            <a:r>
              <a:rPr lang="en-US" b="1" dirty="0" smtClean="0"/>
              <a:t>HP Value: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600" dirty="0" smtClean="0"/>
              <a:t>Personalized consultant that has your best interest in mind</a:t>
            </a:r>
          </a:p>
          <a:p>
            <a:pPr>
              <a:buFont typeface="Courier New" pitchFamily="49" charset="0"/>
              <a:buChar char="o"/>
            </a:pPr>
            <a:endParaRPr lang="en-US" sz="1300" dirty="0" smtClean="0"/>
          </a:p>
          <a:p>
            <a:pPr marL="109728" indent="0">
              <a:buNone/>
            </a:pPr>
            <a:r>
              <a:rPr lang="en-US" b="1" dirty="0" smtClean="0"/>
              <a:t>Patient Value: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onvenient solutions for optimal wellness from a trusted source — their own Health Professional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1143000"/>
          </a:xfrm>
        </p:spPr>
        <p:txBody>
          <a:bodyPr/>
          <a:lstStyle/>
          <a:p>
            <a:r>
              <a:rPr lang="en-US" b="0" dirty="0" err="1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nutraMetrix</a:t>
            </a:r>
            <a:r>
              <a:rPr lang="en-US" b="0" dirty="0" smtClean="0">
                <a:solidFill>
                  <a:srgbClr val="39639D"/>
                </a:solidFill>
                <a:effectLst/>
                <a:latin typeface="Lucida Sans Unicode"/>
                <a:cs typeface="Lucida Sans Unicode"/>
              </a:rPr>
              <a:t>®</a:t>
            </a:r>
            <a:r>
              <a:rPr lang="en-US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 Consultant  Support</a:t>
            </a:r>
            <a:endParaRPr lang="en-US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84996" name="Picture 4" descr="C:\Users\Lorin\AppData\Local\Microsoft\Windows\Temporary Internet Files\Content.IE5\2UX5O9KF\MP900443105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500" y="2507956"/>
            <a:ext cx="4203181" cy="4350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4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2"/>
            <a:ext cx="9137649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702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18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/>
          <a:stretch/>
        </p:blipFill>
        <p:spPr>
          <a:xfrm>
            <a:off x="685800" y="1143000"/>
            <a:ext cx="7758953" cy="5416759"/>
          </a:xfrm>
        </p:spPr>
      </p:pic>
    </p:spTree>
    <p:extLst>
      <p:ext uri="{BB962C8B-B14F-4D97-AF65-F5344CB8AC3E}">
        <p14:creationId xmlns:p14="http://schemas.microsoft.com/office/powerpoint/2010/main" val="16822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800600"/>
          </a:xfrm>
        </p:spPr>
        <p:txBody>
          <a:bodyPr/>
          <a:lstStyle/>
          <a:p>
            <a:pPr marL="109728" indent="0">
              <a:buNone/>
            </a:pPr>
            <a:r>
              <a:rPr lang="en-US" sz="1400" dirty="0" smtClean="0"/>
              <a:t>Financial </a:t>
            </a:r>
            <a:r>
              <a:rPr lang="en-US" sz="1400" dirty="0"/>
              <a:t>Advisors use the 10 Year U.S. Treasury Bond as a benchmark to calculate how much money you would need to invest to receive a certain amount of income.  </a:t>
            </a:r>
            <a:endParaRPr lang="en-US" sz="1400" dirty="0" smtClean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r>
              <a:rPr lang="en-US" sz="1400" dirty="0" smtClean="0"/>
              <a:t>As </a:t>
            </a:r>
            <a:r>
              <a:rPr lang="en-US" sz="1400" dirty="0"/>
              <a:t>an example:  To create an ongoing residual income of $100,000 per year, you would need to have $5,500,000 invested in a 10 year U.S. Treasury Security, presently paying 2</a:t>
            </a:r>
            <a:r>
              <a:rPr lang="en-US" sz="1400" dirty="0" smtClean="0"/>
              <a:t>%.</a:t>
            </a:r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r>
              <a:rPr lang="en-US" sz="1400" dirty="0" smtClean="0"/>
              <a:t>The </a:t>
            </a:r>
            <a:r>
              <a:rPr lang="en-US" sz="1400" dirty="0"/>
              <a:t>following schedule highlights the amount of money you would need to have invested to create the income stream provided by Market America Performance Compensation Plan.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Residual Income?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657600"/>
            <a:ext cx="6972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3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calgirl.png"/>
          <p:cNvPicPr>
            <a:picLocks noChangeAspect="1"/>
          </p:cNvPicPr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20" y="1855648"/>
            <a:ext cx="3067480" cy="5002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114800"/>
          </a:xfrm>
        </p:spPr>
        <p:txBody>
          <a:bodyPr>
            <a:normAutofit/>
          </a:bodyPr>
          <a:lstStyle/>
          <a:p>
            <a:pPr marL="109728" indent="0"/>
            <a:r>
              <a:rPr lang="en-US" dirty="0" smtClean="0"/>
              <a:t> Next steps:</a:t>
            </a:r>
          </a:p>
          <a:p>
            <a:pPr marL="365760" lvl="1" indent="0"/>
            <a:r>
              <a:rPr lang="en-US" dirty="0" smtClean="0"/>
              <a:t>  Get your questions answered.</a:t>
            </a:r>
          </a:p>
          <a:p>
            <a:pPr marL="365760" lvl="1" indent="0"/>
            <a:r>
              <a:rPr lang="en-US" dirty="0"/>
              <a:t>  </a:t>
            </a:r>
            <a:r>
              <a:rPr lang="en-US" dirty="0" smtClean="0"/>
              <a:t>Try some product.</a:t>
            </a:r>
          </a:p>
          <a:p>
            <a:pPr marL="365760" lvl="1" indent="0"/>
            <a:r>
              <a:rPr lang="en-US" dirty="0" smtClean="0"/>
              <a:t>  Have your nutraMetrix® Consultant customize a    </a:t>
            </a:r>
            <a:br>
              <a:rPr lang="en-US" dirty="0" smtClean="0"/>
            </a:br>
            <a:r>
              <a:rPr lang="en-US" dirty="0" smtClean="0"/>
              <a:t>   wellness plan to suit your unique office needs.</a:t>
            </a:r>
          </a:p>
          <a:p>
            <a:pPr marL="365760" lvl="1" indent="0"/>
            <a:r>
              <a:rPr lang="en-US" dirty="0" smtClean="0"/>
              <a:t>  Evaluate to see if nutraMetrix is a fit for you.</a:t>
            </a:r>
          </a:p>
          <a:p>
            <a:pPr marL="365760" lvl="1" indent="0"/>
            <a:endParaRPr lang="en-US" sz="1900" dirty="0" smtClean="0"/>
          </a:p>
          <a:p>
            <a:pPr marL="109728" indent="0" algn="ctr">
              <a:buNone/>
            </a:pPr>
            <a:r>
              <a:rPr lang="en-US" sz="2800" spc="-110" dirty="0">
                <a:solidFill>
                  <a:srgbClr val="39639D"/>
                </a:solidFill>
              </a:rPr>
              <a:t>Thank you for learning about </a:t>
            </a:r>
            <a:br>
              <a:rPr lang="en-US" sz="2800" spc="-110" dirty="0">
                <a:solidFill>
                  <a:srgbClr val="39639D"/>
                </a:solidFill>
              </a:rPr>
            </a:br>
            <a:r>
              <a:rPr lang="en-US" sz="2800" spc="-110" dirty="0" err="1">
                <a:solidFill>
                  <a:srgbClr val="39639D"/>
                </a:solidFill>
              </a:rPr>
              <a:t>nutraMetrix</a:t>
            </a:r>
            <a:r>
              <a:rPr lang="en-US" sz="2800" spc="-110" dirty="0">
                <a:solidFill>
                  <a:srgbClr val="39639D"/>
                </a:solidFill>
              </a:rPr>
              <a:t> Custom Health Solutions.</a:t>
            </a:r>
          </a:p>
          <a:p>
            <a:pPr marL="109728" indent="0" algn="ctr">
              <a:buNone/>
            </a:pPr>
            <a:endParaRPr lang="en-US" spc="-110" dirty="0" smtClean="0"/>
          </a:p>
          <a:p>
            <a:pPr marL="109728" indent="0"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0" dirty="0" smtClean="0">
                <a:solidFill>
                  <a:srgbClr val="39639D"/>
                </a:solidFill>
                <a:effectLst/>
                <a:latin typeface="Futura Book"/>
                <a:cs typeface="Futura Book"/>
              </a:rPr>
              <a:t>THANK YOU</a:t>
            </a:r>
            <a:endParaRPr lang="en-US" sz="5400" b="0" dirty="0">
              <a:solidFill>
                <a:srgbClr val="39639D"/>
              </a:solidFill>
              <a:effectLst/>
              <a:latin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36105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traMetric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4237"/>
            <a:ext cx="9144000" cy="6844437"/>
          </a:xfrm>
          <a:prstGeom prst="rect">
            <a:avLst/>
          </a:prstGeom>
        </p:spPr>
      </p:pic>
      <p:pic>
        <p:nvPicPr>
          <p:cNvPr id="2" name="Picture 1" descr="Group Sho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305800" cy="55152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83" y="3276600"/>
            <a:ext cx="9144000" cy="2362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E4983"/>
                </a:solidFill>
              </a:rPr>
              <a:t>Delivering Wellness for Your Patients and Practice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51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26866"/>
            <a:ext cx="3523976" cy="49565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nutraMetrix</a:t>
            </a:r>
            <a:r>
              <a:rPr lang="en-US" baseline="30000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®</a:t>
            </a:r>
            <a:r>
              <a:rPr lang="en-US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 </a:t>
            </a:r>
            <a:r>
              <a:rPr lang="en-US" dirty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P</a:t>
            </a:r>
            <a:r>
              <a:rPr lang="en-US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rovides:</a:t>
            </a:r>
            <a:endParaRPr lang="en-US" dirty="0">
              <a:solidFill>
                <a:schemeClr val="accent4"/>
              </a:solidFill>
              <a:effectLst/>
              <a:latin typeface="Futura Book"/>
              <a:cs typeface="Futura Book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6858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complete suite of customized, cutting-edge solutions, exclusively for health professionals.</a:t>
            </a:r>
          </a:p>
          <a:p>
            <a:endParaRPr lang="en-US" sz="1800" dirty="0" smtClean="0"/>
          </a:p>
          <a:p>
            <a:r>
              <a:rPr lang="en-US" dirty="0" smtClean="0"/>
              <a:t>A wide variety of products and services designed to better serve patients and generate ancillary income for the </a:t>
            </a:r>
            <a:br>
              <a:rPr lang="en-US" dirty="0" smtClean="0"/>
            </a:br>
            <a:r>
              <a:rPr lang="en-US" dirty="0" smtClean="0"/>
              <a:t>practice.</a:t>
            </a:r>
          </a:p>
          <a:p>
            <a:endParaRPr lang="en-US" sz="1800" dirty="0"/>
          </a:p>
          <a:p>
            <a:r>
              <a:rPr lang="en-US" dirty="0" smtClean="0"/>
              <a:t>Relevant information for an </a:t>
            </a:r>
            <a:br>
              <a:rPr lang="en-US" dirty="0" smtClean="0"/>
            </a:br>
            <a:r>
              <a:rPr lang="en-US" dirty="0" smtClean="0"/>
              <a:t>ever-changing healthcare</a:t>
            </a:r>
            <a:br>
              <a:rPr lang="en-US" dirty="0" smtClean="0"/>
            </a:br>
            <a:r>
              <a:rPr lang="en-US" dirty="0" smtClean="0"/>
              <a:t>industry.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95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0600"/>
            <a:ext cx="8952024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effectLst/>
              </a:rPr>
              <a:t> 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A Changing Paradigm</a:t>
            </a:r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 </a:t>
            </a:r>
            <a:endParaRPr lang="en-US" b="0" dirty="0">
              <a:solidFill>
                <a:schemeClr val="accent4"/>
              </a:solidFill>
              <a:effectLst/>
              <a:latin typeface="Futura Book"/>
              <a:cs typeface="Futura Book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Health Professionals report several factors</a:t>
            </a:r>
            <a:br>
              <a:rPr lang="en-US" dirty="0" smtClean="0"/>
            </a:br>
            <a:r>
              <a:rPr lang="en-US" dirty="0" smtClean="0"/>
              <a:t>are contributing to new economic</a:t>
            </a:r>
            <a:br>
              <a:rPr lang="en-US" dirty="0" smtClean="0"/>
            </a:br>
            <a:r>
              <a:rPr lang="en-US" dirty="0" smtClean="0"/>
              <a:t>challenges.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business and drug costs</a:t>
            </a:r>
          </a:p>
          <a:p>
            <a:pPr lvl="1"/>
            <a:r>
              <a:rPr lang="en-US" dirty="0" smtClean="0"/>
              <a:t>Shrinking insurance reimbursements</a:t>
            </a:r>
          </a:p>
          <a:p>
            <a:pPr lvl="1"/>
            <a:r>
              <a:rPr lang="en-US" dirty="0" smtClean="0"/>
              <a:t>Changing regulations and reform initiatives </a:t>
            </a:r>
          </a:p>
          <a:p>
            <a:pPr lvl="1"/>
            <a:endParaRPr lang="en-US" dirty="0"/>
          </a:p>
          <a:p>
            <a:r>
              <a:rPr lang="en-US" dirty="0" smtClean="0"/>
              <a:t>The economic challenges </a:t>
            </a:r>
            <a:br>
              <a:rPr lang="en-US" dirty="0" smtClean="0"/>
            </a:br>
            <a:r>
              <a:rPr lang="en-US" dirty="0" smtClean="0"/>
              <a:t>faced by Health Professionals</a:t>
            </a:r>
            <a:br>
              <a:rPr lang="en-US" dirty="0" smtClean="0"/>
            </a:br>
            <a:r>
              <a:rPr lang="en-US" dirty="0" smtClean="0"/>
              <a:t>are now reported in mainstream</a:t>
            </a:r>
            <a:br>
              <a:rPr lang="en-US" dirty="0" smtClean="0"/>
            </a:br>
            <a:r>
              <a:rPr lang="en-US" dirty="0" smtClean="0"/>
              <a:t>media (Wall Street Journal, Money </a:t>
            </a:r>
            <a:br>
              <a:rPr lang="en-US" dirty="0" smtClean="0"/>
            </a:br>
            <a:r>
              <a:rPr lang="en-US" dirty="0" smtClean="0"/>
              <a:t>Magazine, CNN, etc.).</a:t>
            </a:r>
            <a:endParaRPr lang="en-US" dirty="0"/>
          </a:p>
        </p:txBody>
      </p:sp>
      <p:pic>
        <p:nvPicPr>
          <p:cNvPr id="7" name="Picture 6" descr="medicalgirl.png"/>
          <p:cNvPicPr>
            <a:picLocks noChangeAspect="1"/>
          </p:cNvPicPr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20" y="1855648"/>
            <a:ext cx="3067480" cy="50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589">
            <a:off x="152402" y="76200"/>
            <a:ext cx="4831669" cy="6324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31">
            <a:off x="3200901" y="49914"/>
            <a:ext cx="4888386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928">
            <a:off x="3609315" y="1675444"/>
            <a:ext cx="546140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968">
            <a:off x="34299" y="3012430"/>
            <a:ext cx="5574016" cy="7289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06">
            <a:off x="3363510" y="4145386"/>
            <a:ext cx="5953019" cy="7902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2125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CNN Money, January 20, 2012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029" y="1752600"/>
            <a:ext cx="4138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5321"/>
            <a:ext cx="4648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0" y="3505200"/>
            <a:ext cx="3657600" cy="2329543"/>
          </a:xfrm>
          <a:prstGeom prst="wedgeRectCallout">
            <a:avLst>
              <a:gd name="adj1" fmla="val 58215"/>
              <a:gd name="adj2" fmla="val -22421"/>
            </a:avLst>
          </a:prstGeom>
          <a:solidFill>
            <a:srgbClr val="474A73"/>
          </a:solidFill>
          <a:ln>
            <a:solidFill>
              <a:srgbClr val="474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Economic changes have impacted the healthcare industry and </a:t>
            </a:r>
            <a:r>
              <a:rPr lang="en-US" dirty="0" smtClean="0">
                <a:solidFill>
                  <a:prstClr val="white"/>
                </a:solidFill>
              </a:rPr>
              <a:t>Health </a:t>
            </a:r>
            <a:r>
              <a:rPr lang="en-US" dirty="0">
                <a:solidFill>
                  <a:prstClr val="white"/>
                </a:solidFill>
              </a:rPr>
              <a:t>P</a:t>
            </a:r>
            <a:r>
              <a:rPr lang="en-US" dirty="0" smtClean="0">
                <a:solidFill>
                  <a:prstClr val="white"/>
                </a:solidFill>
              </a:rPr>
              <a:t>rofessionals </a:t>
            </a:r>
            <a:r>
              <a:rPr lang="en-US" dirty="0">
                <a:solidFill>
                  <a:prstClr val="white"/>
                </a:solidFill>
              </a:rPr>
              <a:t>are challenged with finding ways to </a:t>
            </a:r>
            <a:r>
              <a:rPr lang="en-US" dirty="0" smtClean="0">
                <a:solidFill>
                  <a:prstClr val="white"/>
                </a:solidFill>
              </a:rPr>
              <a:t>adapt.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876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http://money.cnn.com/2012/01/20/smallbusiness/doctor_loans/index.htm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</a:rPr>
              <a:t>CNN Money, June 27, 2012</a:t>
            </a:r>
            <a:endParaRPr lang="en-US" b="0" dirty="0">
              <a:solidFill>
                <a:schemeClr val="accent4"/>
              </a:solidFill>
              <a:effectLst/>
              <a:latin typeface="Futura Book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1"/>
            <a:ext cx="38166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499" y="1790700"/>
            <a:ext cx="4881405" cy="88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385" y="4610100"/>
            <a:ext cx="4881405" cy="6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463099"/>
            <a:ext cx="869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http://money.cnn.com/2012/06/27/smallbusiness/doctors-practices/index.htm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2895600"/>
            <a:ext cx="2736502" cy="1325493"/>
            <a:chOff x="4132385" y="2906486"/>
            <a:chExt cx="2736502" cy="1325493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385" y="2906486"/>
              <a:ext cx="2736502" cy="1325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8400" y="3962400"/>
              <a:ext cx="457200" cy="269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05599" y="2628900"/>
            <a:ext cx="2413001" cy="1714500"/>
            <a:chOff x="6705599" y="2628900"/>
            <a:chExt cx="2413001" cy="218785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rgbClr val="05329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16299" y="2522679"/>
              <a:ext cx="2183379" cy="24047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Box 12"/>
            <p:cNvSpPr txBox="1"/>
            <p:nvPr/>
          </p:nvSpPr>
          <p:spPr>
            <a:xfrm>
              <a:off x="7094822" y="2628900"/>
              <a:ext cx="20237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Cost of business increases while insurance reimbursements decrease.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7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4"/>
                </a:solidFill>
                <a:effectLst/>
                <a:latin typeface="Futura Book"/>
                <a:cs typeface="Futura Book"/>
              </a:rPr>
              <a:t>How Can Health Professionals Overcome Financial Pressure? </a:t>
            </a:r>
            <a:endParaRPr lang="en-US" b="0" dirty="0">
              <a:solidFill>
                <a:schemeClr val="accent4"/>
              </a:solidFill>
              <a:effectLst/>
              <a:latin typeface="Futura Book"/>
              <a:cs typeface="Futura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26866"/>
            <a:ext cx="3523976" cy="49565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See more patients?</a:t>
            </a:r>
          </a:p>
          <a:p>
            <a:r>
              <a:rPr lang="en-US" dirty="0" smtClean="0"/>
              <a:t>Work additional hours?</a:t>
            </a:r>
          </a:p>
          <a:p>
            <a:r>
              <a:rPr lang="en-US" dirty="0" smtClean="0"/>
              <a:t>Open additional practice locations?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The above options require additional </a:t>
            </a:r>
            <a:br>
              <a:rPr lang="en-US" dirty="0" smtClean="0"/>
            </a:br>
            <a:r>
              <a:rPr lang="en-US" dirty="0" smtClean="0"/>
              <a:t>time and or overhead.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Have you considered offering additional services in your existing practice?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30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2" y="1829431"/>
            <a:ext cx="6462419" cy="439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905002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23</a:t>
            </a:r>
            <a:r>
              <a:rPr lang="en-US" dirty="0">
                <a:solidFill>
                  <a:prstClr val="black"/>
                </a:solidFill>
              </a:rPr>
              <a:t>% of family physicians </a:t>
            </a:r>
            <a:r>
              <a:rPr lang="en-US" dirty="0" smtClean="0">
                <a:solidFill>
                  <a:prstClr val="black"/>
                </a:solidFill>
              </a:rPr>
              <a:t>now provide </a:t>
            </a:r>
            <a:r>
              <a:rPr lang="en-US" dirty="0">
                <a:solidFill>
                  <a:prstClr val="black"/>
                </a:solidFill>
              </a:rPr>
              <a:t>ancillary </a:t>
            </a:r>
            <a:r>
              <a:rPr lang="en-US" dirty="0" smtClean="0">
                <a:solidFill>
                  <a:prstClr val="black"/>
                </a:solidFill>
              </a:rPr>
              <a:t>services,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medication dispensing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weight-loss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in-office </a:t>
            </a:r>
            <a:r>
              <a:rPr lang="en-US" dirty="0">
                <a:solidFill>
                  <a:prstClr val="black"/>
                </a:solidFill>
              </a:rPr>
              <a:t>diagnostic </a:t>
            </a:r>
            <a:r>
              <a:rPr lang="en-US" dirty="0" smtClean="0">
                <a:solidFill>
                  <a:prstClr val="black"/>
                </a:solidFill>
              </a:rPr>
              <a:t>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nutrition counseling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cosmetic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acupuncture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massage</a:t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>
                <a:solidFill>
                  <a:prstClr val="black"/>
                </a:solidFill>
              </a:rPr>
              <a:t>is estimated that some primary care practices may be able to earn as much as 15% or more from ancillary services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763000" cy="838200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accent4"/>
                </a:solidFill>
                <a:effectLst/>
              </a:rPr>
              <a:t>More Practices Now Offer Ancillary Services</a:t>
            </a:r>
            <a:endParaRPr lang="en-US" sz="3200" b="0" dirty="0">
              <a:solidFill>
                <a:schemeClr val="accent4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262" y="6488346"/>
            <a:ext cx="868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Source: </a:t>
            </a:r>
            <a:r>
              <a:rPr lang="en-US" sz="11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100" dirty="0" smtClean="0">
                <a:solidFill>
                  <a:prstClr val="black"/>
                </a:solidFill>
                <a:hlinkClick r:id="rId3"/>
              </a:rPr>
              <a:t>www.medscape.com/features/slideshow/compensation/2014/public/overview#14</a:t>
            </a:r>
            <a:endParaRPr lang="en-US" sz="1100" dirty="0" smtClean="0">
              <a:solidFill>
                <a:prstClr val="black"/>
              </a:solidFill>
            </a:endParaRPr>
          </a:p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 </a:t>
            </a:r>
          </a:p>
          <a:p>
            <a:pPr algn="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2" y="5562600"/>
            <a:ext cx="514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797</Words>
  <Application>Microsoft Macintosh PowerPoint</Application>
  <PresentationFormat>On-screen Show (4:3)</PresentationFormat>
  <Paragraphs>167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1_Concourse</vt:lpstr>
      <vt:lpstr>Concourse</vt:lpstr>
      <vt:lpstr>2_Concourse</vt:lpstr>
      <vt:lpstr>3_Concourse</vt:lpstr>
      <vt:lpstr>4_Concourse</vt:lpstr>
      <vt:lpstr>7_Concourse</vt:lpstr>
      <vt:lpstr>8_Concourse</vt:lpstr>
      <vt:lpstr>8_Columns</vt:lpstr>
      <vt:lpstr>10_Concourse</vt:lpstr>
      <vt:lpstr>PowerPoint Presentation</vt:lpstr>
      <vt:lpstr>PowerPoint Presentation</vt:lpstr>
      <vt:lpstr>nutraMetrix® Provides:</vt:lpstr>
      <vt:lpstr> A Changing Paradigm </vt:lpstr>
      <vt:lpstr>PowerPoint Presentation</vt:lpstr>
      <vt:lpstr>CNN Money, January 20, 2012</vt:lpstr>
      <vt:lpstr>CNN Money, June 27, 2012</vt:lpstr>
      <vt:lpstr>How Can Health Professionals Overcome Financial Pressure? </vt:lpstr>
      <vt:lpstr>More Practices Now Offer Ancillary Services</vt:lpstr>
      <vt:lpstr>PowerPoint Presentation</vt:lpstr>
      <vt:lpstr>PowerPoint Presentation</vt:lpstr>
      <vt:lpstr>PowerPoint Presentation</vt:lpstr>
      <vt:lpstr>Popular Store Supplement Labels </vt:lpstr>
      <vt:lpstr>nutraMetrix® Provides Solutions</vt:lpstr>
      <vt:lpstr>The nutraMetrix® Mission</vt:lpstr>
      <vt:lpstr>Our Success Reflects Your Success:  Annual nutraMetrix® Sales</vt:lpstr>
      <vt:lpstr>nutraMetrix®: Commitment to Quality</vt:lpstr>
      <vt:lpstr>nutraMetrix®: Commitment to Quality</vt:lpstr>
      <vt:lpstr>The nutraMetrix® Difference</vt:lpstr>
      <vt:lpstr>Isotonic-Capable Nutrition</vt:lpstr>
      <vt:lpstr>Customizable Products</vt:lpstr>
      <vt:lpstr>TLS® Weight Loss Solution</vt:lpstr>
      <vt:lpstr>nutraMetrix® Consultant  Support</vt:lpstr>
      <vt:lpstr>PowerPoint Presentation</vt:lpstr>
      <vt:lpstr>PowerPoint Presentation</vt:lpstr>
      <vt:lpstr>PowerPoint Presentation</vt:lpstr>
      <vt:lpstr>What is Residual Income? 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Malika Comfort</dc:creator>
  <cp:lastModifiedBy>Rebecca Carfi</cp:lastModifiedBy>
  <cp:revision>14</cp:revision>
  <cp:lastPrinted>2015-06-20T19:59:59Z</cp:lastPrinted>
  <dcterms:created xsi:type="dcterms:W3CDTF">2014-03-03T21:33:35Z</dcterms:created>
  <dcterms:modified xsi:type="dcterms:W3CDTF">2015-07-26T19:17:45Z</dcterms:modified>
</cp:coreProperties>
</file>